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  <p:sldMasterId id="2147483684" r:id="rId3"/>
    <p:sldMasterId id="2147483696" r:id="rId4"/>
  </p:sldMasterIdLst>
  <p:notesMasterIdLst>
    <p:notesMasterId r:id="rId13"/>
  </p:notesMasterIdLst>
  <p:sldIdLst>
    <p:sldId id="301" r:id="rId5"/>
    <p:sldId id="302" r:id="rId6"/>
    <p:sldId id="271" r:id="rId7"/>
    <p:sldId id="292" r:id="rId8"/>
    <p:sldId id="304" r:id="rId9"/>
    <p:sldId id="296" r:id="rId10"/>
    <p:sldId id="305" r:id="rId11"/>
    <p:sldId id="306" r:id="rId12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737" autoAdjust="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8C3426B-2425-423C-8D6F-EFF986E0115A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1F5F61-9B40-47D9-857C-40E44AEEF30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0985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5F61-9B40-47D9-857C-40E44AEEF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96248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D1F5F61-9B40-47D9-857C-40E44AEEF300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535943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687388" y="812800"/>
            <a:ext cx="5426075" cy="40703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08B0DA9-4471-4BF8-8845-C5590B79DF0B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66095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A4210-5308-4771-844F-B296A8F0D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CE2F19-83B8-4916-BA83-53E4CB67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316D4B-FBB1-45AF-A862-4A6B701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E3A94E-5754-4014-970A-89A32FB2BC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68BE1A-0CD3-4A7A-A09C-849373A6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94C133-FCA6-4A50-A23A-86B546B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492805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85532-AE32-4864-92EE-41F64D67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0DF6B-160A-4164-8D95-E935AD87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58BC50-105D-4D01-A318-835F530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F16465-1BAF-4CBF-964D-D961AEF4D6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A2C44-2970-4E57-88A4-49B442CC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6A87D-7097-4A2A-A35C-5A3D490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9451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58DFD-2C3B-481C-AFC2-49EC00D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312B21-5552-4D6D-8646-E637EB9E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EE4C9A-0BAA-4418-9F2A-213930D4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552B27-0341-4804-AE38-441E8F7FB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D8F437-BCA0-44D9-8A8B-9B19E1B0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F44162-C4B2-433A-BF68-139D460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83027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56B94-B14E-48CD-813F-1472783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BF3DF-87AF-42DD-BA99-E61739D7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A979D9-E8D1-4184-807E-D964CE01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5645E0-34F2-46A4-A04C-5F8A2DC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E0C284-6CF9-4686-BD2F-BFC8D178CE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7A2AF8-D6F3-4651-9E59-BD6D0CE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9C537A-E433-4D9B-82ED-5C69EB2B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5865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831E0-C237-48E1-937D-9777167A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5A78E2-9212-4BE8-949C-A614CEFA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72EC57-4112-42D1-A17F-CF62C3EE3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B74AAC-612B-4618-A9C6-21D5289CA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30EDD7-3611-4B95-9D9A-FC29C8F7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7BC39B-5E11-44D4-A6FD-7F0CCF8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5928187-857E-46B2-84DB-5F8572D7E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21E2A4-462D-448F-81AA-4AAF7E6E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16C235-C1A2-4CDA-9C21-591F3993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780972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F7D39-0156-48B9-AADD-CCC1A2F9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7B1831-215E-4CBB-BBC1-9EAD425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867860-FBCB-48A7-840C-7B9CE2D48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18E6FA-F918-4ED0-BBBB-3971C7D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D9A044-4B1F-4352-A5E5-41B6077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590076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708080-2F28-478C-8CD3-28DF232D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71B290-0330-4536-839C-A92C8F83A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7E51D1-544C-4E2A-8E63-CF585BA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7ED37D-0A70-48C4-90D0-40A7C39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47543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63F8B-705C-459F-8D3C-B128889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CD1BA-C19F-40AC-A9D4-8D2042F2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BE600-EE5D-4C34-A246-B69C41B4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1FAA1-FB71-4072-8BA2-0389ED47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A08D385-E96B-4E0B-AC92-5FC0017AC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99E184-BF67-4DAE-A2F9-948F247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719836-79BC-487D-97BF-18706889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7604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C1A70-CCCA-4C9E-8063-D2B7AA6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876D2B-BAAD-4C2E-8966-BC3ABCAD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00D823-7029-4494-B280-5B60DC5D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0F04B0-630D-4CE4-B1C8-A5C13086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EBE87C1-9C28-43B3-9E85-F9CE6FBF7B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56A663-E288-42C1-98B1-C433E181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18F-B205-45AD-97EC-9C3FA9E3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2647310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1D5DC-3F04-4ABF-AC71-B5998EB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5BF666-24F9-4CD0-B282-ED9B1BAD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521B27-7C75-4B82-852F-E9930A86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F2CF0A-A7A4-4193-B777-2F86BA904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9BDC8-FDEA-44FF-88E3-9FB9CE3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12FB9-C83E-4C5C-B33D-6FA2128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3809916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D36AD6-E1BC-4F8C-AC97-B824EF35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BA2DBF-C9FA-4655-A233-9FD27A40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F3A5ED-7766-4CDD-9CD9-3EE47571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AE217B-8C39-4F0B-A472-1654AFB579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83AE-42D6-4D1C-A4F6-FB531795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D513D-96AF-4BCB-8B9D-6C7F0251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6981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EC6A4210-5308-4771-844F-B296A8F0DE2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xmlns="" id="{6BCE2F19-83B8-4916-BA83-53E4CB6783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B1316D4B-FBB1-45AF-A862-4A6B701D8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53E3A94E-5754-4014-970A-89A32FB2BC6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2368BE1A-0CD3-4A7A-A09C-849373A65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D994C133-FCA6-4A50-A23A-86B546B38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43430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18B85532-AE32-4864-92EE-41F64D673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9E40DF6B-160A-4164-8D95-E935AD87345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2058BC50-105D-4D01-A318-835F530E2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9F16465-1BAF-4CBF-964D-D961AEF4D62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E03A2C44-2970-4E57-88A4-49B442CCEB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6A87D-7097-4A2A-A35C-5A3D49026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352473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2658DFD-2C3B-481C-AFC2-49EC00DBF4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DE312B21-5552-4D6D-8646-E637EB9E04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DCEE4C9A-0BAA-4418-9F2A-213930D46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80552B27-0341-4804-AE38-441E8F7FB7E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B9D8F437-BCA0-44D9-8A8B-9B19E1B06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CF44162-C4B2-433A-BF68-139D460EE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589631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43756B94-B14E-48CD-813F-1472783541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5D3BF3DF-87AF-42DD-BA99-E61739D72E3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63A979D9-E8D1-4184-807E-D964CE010D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875645E0-34F2-46A4-A04C-5F8A2DC419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E0C284-6CF9-4686-BD2F-BFC8D178CE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2F7A2AF8-D6F3-4651-9E59-BD6D0CE47C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39C537A-E433-4D9B-82ED-5C69EB2B4B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615026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6D831E0-C237-48E1-937D-9777167A03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6F5A78E2-9212-4BE8-949C-A614CEFA51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xmlns="" id="{1672EC57-4112-42D1-A17F-CF62C3EE385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xmlns="" id="{89B74AAC-612B-4618-A9C6-21D5289CA6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5B30EDD7-3611-4B95-9D9A-FC29C8F7C52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xmlns="" id="{287BC39B-5E11-44D4-A6FD-7F0CCF8C75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35928187-857E-46B2-84DB-5F8572D7E3F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xmlns="" id="{1921E2A4-462D-448F-81AA-4AAF7E6EE8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xmlns="" id="{AC16C235-C1A2-4CDA-9C21-591F3993E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5092946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6DF7D39-0156-48B9-AADD-CCC1A2F95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xmlns="" id="{E87B1831-215E-4CBB-BBC1-9EAD4254BA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FC867860-FBCB-48A7-840C-7B9CE2D48C2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xmlns="" id="{2118E6FA-F918-4ED0-BBBB-3971C7D521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xmlns="" id="{25D9A044-4B1F-4352-A5E5-41B6077C85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5707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xmlns="" id="{27708080-2F28-478C-8CD3-28DF232D78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2971B290-0330-4536-839C-A92C8F83A03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xmlns="" id="{C87E51D1-544C-4E2A-8E63-CF585BAAA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xmlns="" id="{C77ED37D-0A70-48C4-90D0-40A7C39BEA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9649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4363F8B-705C-459F-8D3C-B128889E72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AFFCD1BA-C19F-40AC-A9D4-8D2042F2DD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935BE600-EE5D-4C34-A246-B69C41B43A2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6DA1FAA1-FB71-4072-8BA2-0389ED4760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CA08D385-E96B-4E0B-AC92-5FC0017ACCA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CF99E184-BF67-4DAE-A2F9-948F24769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D0719836-79BC-487D-97BF-18706889EC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456578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43C1A70-CCCA-4C9E-8063-D2B7AA68B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xmlns="" id="{4C876D2B-BAAD-4C2E-8966-BC3ABCAD6EF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xmlns="" id="{F700D823-7029-4494-B280-5B60DC5D85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xmlns="" id="{990F04B0-630D-4CE4-B1C8-A5C13086E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6EBE87C1-9C28-43B3-9E85-F9CE6FBF7BF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xmlns="" id="{FD56A663-E288-42C1-98B1-C433E1814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xmlns="" id="{43AE418F-B205-45AD-97EC-9C3FA9E346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489017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D4D1D5DC-3F04-4ABF-AC71-B5998EBD71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765BF666-24F9-4CD0-B282-ED9B1BADF56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75521B27-7C75-4B82-852F-E9930A8629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A3F2CF0A-A7A4-4193-B777-2F86BA904874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4F59BDC8-FDEA-44FF-88E3-9FB9CE3A2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93512FB9-C83E-4C5C-B33D-6FA2128E5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789568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xmlns="" id="{B7D36AD6-E1BC-4F8C-AC97-B824EF35231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xmlns="" id="{60BA2DBF-C9FA-4655-A233-9FD27A401A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5BF3A5ED-7766-4CDD-9CD9-3EE475717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7AE217B-8C39-4F0B-A472-1654AFB5790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0B2783AE-42D6-4D1C-A4F6-FB5317953A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001D513D-96AF-4BCB-8B9D-6C7F0251BC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19978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7715364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9417842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72224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331624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9965951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197030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225091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551359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9435970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1947897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0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5822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30.05.2022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F50AD-83E7-4951-B6DC-F0ACD5D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46D12-FCF2-45F2-B89B-88DF0337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AF0B2-CA0B-414C-AF2D-42C6ECBD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6830C-F948-406F-9511-62C10F5A2C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FF6B3-0462-4AFE-8284-25383923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0F111E-9DF2-4CD5-BC78-FC473440E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11342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FCFF50AD-83E7-4951-B6DC-F0ACD5DC5A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xmlns="" id="{4A546D12-FCF2-45F2-B89B-88DF033795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xmlns="" id="{04FAF0B2-CA0B-414C-AF2D-42C6ECBD07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16E6830C-F948-406F-9511-62C10F5A2C7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xmlns="" id="{F30FF6B3-0462-4AFE-8284-25383923FD3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xmlns="" id="{510F111E-9DF2-4CD5-BC78-FC473440EF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8D330542-84E3-4186-88AE-8E86A3A3086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673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4C71EC6-210F-42DE-9C53-41977AD35B3D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30.05.2022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B19B0651-EE4F-4900-A07F-96A6BFA9D0F0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118205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c.edsoo.ru/?query=&amp;klass=&amp;subject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c.edsoo.ru/?query=&amp;klass=&amp;subject=1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s://edsoo.ru/" TargetMode="Externa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tc.edsoo.ru/?query=&amp;klass=&amp;subject=12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5.png"/><Relationship Id="rId4" Type="http://schemas.openxmlformats.org/officeDocument/2006/relationships/hyperlink" Target="https://docs.google.com/spreadsheets/d/1aB2uwb214JGc9y3jaAZM8YcKPRNJ1FWgsgVTgx-zyUs/edit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УПРАВЛЕНИЕ общего образования\Киселева\Лого МОК куZбасс (1).png">
            <a:extLst>
              <a:ext uri="{FF2B5EF4-FFF2-40B4-BE49-F238E27FC236}">
                <a16:creationId xmlns:a16="http://schemas.microsoft.com/office/drawing/2014/main" xmlns="" id="{5FFC83D1-A865-454A-9F32-14158F25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0253"/>
            <a:ext cx="1161926" cy="8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55776" y="3284984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РАБОЧИЕ ПРОГРАММЫ НА УРОВЕНЬ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63465" y="1180651"/>
            <a:ext cx="308439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ФГОС НОО-2021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644008" y="1180651"/>
            <a:ext cx="295232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ФГОС ООО-2021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0800000" flipV="1">
            <a:off x="467544" y="4330426"/>
            <a:ext cx="815696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РАБОТА УЧИТЕЛЕЙ с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 КОНСТРУКТОРОМ ПРОГРАММ</a:t>
            </a: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555776" y="1895982"/>
            <a:ext cx="41764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ЦЕЛЕВОЙ РАЗДЕЛ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solidFill>
                  <a:srgbClr val="002060"/>
                </a:solidFill>
                <a:latin typeface="Arial Black" panose="020B0A04020102020204" pitchFamily="34" charset="0"/>
              </a:rPr>
              <a:t>СОДЕРЖАТЕЛЬНЫЙ РАЗДЕЛ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 Black" panose="020B0A04020102020204" pitchFamily="34" charset="0"/>
                <a:ea typeface="+mn-ea"/>
                <a:cs typeface="+mn-cs"/>
              </a:rPr>
              <a:t>ОРГАНИЗАЦИОННЫЙ РАЗДЕЛ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 Black" panose="020B0A04020102020204" pitchFamily="34" charset="0"/>
              <a:ea typeface="+mn-ea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19256" cy="6529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ОСНОВНАЯ ОБРАЗОВАТЕЛЬНАЯ ПРОГРАММА</a:t>
            </a:r>
            <a:endParaRPr lang="ru-RU" sz="3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64863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G:\УПРАВЛЕНИЕ общего образования\Киселева\Лого МОК куZбасс (1).png">
            <a:extLst>
              <a:ext uri="{FF2B5EF4-FFF2-40B4-BE49-F238E27FC236}">
                <a16:creationId xmlns:a16="http://schemas.microsoft.com/office/drawing/2014/main" xmlns="" id="{5FFC83D1-A865-454A-9F32-14158F259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84368" y="100253"/>
            <a:ext cx="1161926" cy="827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74637"/>
            <a:ext cx="8219256" cy="652903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</a:rPr>
              <a:t>ОСНОВНАЯ ОБРАЗОВАТЕЛЬНАЯ ПРОГРАММА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419901"/>
            <a:ext cx="8748464" cy="4529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576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xmlns="" id="{B7C80EC9-A93F-4AAC-80A7-3A79A062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4102100"/>
            <a:ext cx="3238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УПРАВЛЕНИЕ общего образования\Киселева\Лого МОК куZбасс (1).png">
            <a:extLst>
              <a:ext uri="{FF2B5EF4-FFF2-40B4-BE49-F238E27FC236}">
                <a16:creationId xmlns:a16="http://schemas.microsoft.com/office/drawing/2014/main" xmlns="" id="{9F71F2B3-F292-4E5F-AEC5-FB185206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5800"/>
            <a:ext cx="1151288" cy="8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87497678"/>
              </p:ext>
            </p:extLst>
          </p:nvPr>
        </p:nvGraphicFramePr>
        <p:xfrm>
          <a:off x="92075" y="64806"/>
          <a:ext cx="7388201" cy="10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96873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Примерный учебный план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основного общего образования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1 класс </a:t>
                      </a: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 (5-дневная учебная неделя)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732805146"/>
              </p:ext>
            </p:extLst>
          </p:nvPr>
        </p:nvGraphicFramePr>
        <p:xfrm>
          <a:off x="92075" y="1281734"/>
          <a:ext cx="8716469" cy="5350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3679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7210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5864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04056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Предметные области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</a:t>
                      </a:r>
                    </a:p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Часы в неделю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Русский язык и литературное чтение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Литературное чтение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4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Обществознание и естествознание («окружающий мир»)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Окружающий мир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70840">
                <a:tc row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Технология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431848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Физическая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культура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8572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  3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/2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58825"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  21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20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18097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–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/1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Максимально допустимая недельная нагрузка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      21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48200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xmlns="" id="{B7C80EC9-A93F-4AAC-80A7-3A79A062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4102100"/>
            <a:ext cx="3238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УПРАВЛЕНИЕ общего образования\Киселева\Лого МОК куZбасс (1).png">
            <a:extLst>
              <a:ext uri="{FF2B5EF4-FFF2-40B4-BE49-F238E27FC236}">
                <a16:creationId xmlns:a16="http://schemas.microsoft.com/office/drawing/2014/main" xmlns="" id="{9F71F2B3-F292-4E5F-AEC5-FB185206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5800"/>
            <a:ext cx="1151288" cy="8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222249" y="2282236"/>
          <a:ext cx="7388201" cy="108661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38820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Примерный учебный план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начального общего образования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5 класс </a:t>
                      </a: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 (5-дневная учебная неделя)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407803568"/>
              </p:ext>
            </p:extLst>
          </p:nvPr>
        </p:nvGraphicFramePr>
        <p:xfrm>
          <a:off x="92075" y="1103075"/>
          <a:ext cx="8908975" cy="56738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2594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035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367991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832761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543287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Предметные области</a:t>
                      </a:r>
                    </a:p>
                  </a:txBody>
                  <a:tcPr marL="68580" marR="6858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 gridSpan="3">
                  <a:txBody>
                    <a:bodyPr/>
                    <a:lstStyle/>
                    <a:p>
                      <a:r>
                        <a:rPr lang="ru-RU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Учебные </a:t>
                      </a:r>
                      <a:r>
                        <a:rPr lang="ru-RU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предметы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  <a:p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                                                 Часы </a:t>
                      </a:r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в неделю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lToT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Обязательная часть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02168">
                <a:tc rowSpan="2"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Русский язык и литература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Русский язык</a:t>
                      </a:r>
                      <a:endParaRPr lang="ru-RU" sz="140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1368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Литература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445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Иностранные языки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Иностранный язык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3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819162735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Математика и информатика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Математика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5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Общественно-научные предметы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История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География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609073336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Естественнонаучные предметы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Биология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2399377007"/>
                  </a:ext>
                </a:extLst>
              </a:tr>
              <a:tr h="343716">
                <a:tc gridSpan="2">
                  <a:txBody>
                    <a:bodyPr/>
                    <a:lstStyle/>
                    <a:p>
                      <a:pPr marL="0" marR="0" lvl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kern="1200" baseline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Основы духовно-нравственной культуры народов России	</a:t>
                      </a:r>
                      <a:r>
                        <a:rPr lang="ru-RU" sz="1800" b="0" i="0" u="none" strike="noStrike" kern="1200" baseline="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  <a:ea typeface="+mn-ea"/>
                          <a:cs typeface="+mn-cs"/>
                        </a:rPr>
                        <a:t>	</a:t>
                      </a: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ОДНКНР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3459753354"/>
                  </a:ext>
                </a:extLst>
              </a:tr>
              <a:tr h="292464">
                <a:tc rowSpan="2"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Искусство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rowSpan="2" hMerge="1"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450215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Изобразительное искусство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4673">
                <a:tc gridSpan="2" vMerge="1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 v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Музыка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869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Технология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Технология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</a:t>
                      </a: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Физическая культура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Bef>
                          <a:spcPts val="385"/>
                        </a:spcBef>
                        <a:spcAft>
                          <a:spcPts val="385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Физическая</a:t>
                      </a:r>
                      <a:r>
                        <a:rPr lang="ru-RU" sz="1400" baseline="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культура 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  3/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8032">
                <a:tc gridSpan="2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Итого: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28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/</a:t>
                      </a:r>
                      <a:r>
                        <a:rPr lang="ru-RU" sz="1400" baseline="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27</a:t>
                      </a:r>
                      <a:endParaRPr lang="ru-RU" sz="1400" dirty="0">
                        <a:solidFill>
                          <a:srgbClr val="FF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indent="450215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i="1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Часть, формируемая участниками образовательных отношений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1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Calibri"/>
                          <a:cs typeface="Times New Roman"/>
                        </a:rPr>
                        <a:t>/ 2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370840">
                <a:tc gridSpan="3">
                  <a:txBody>
                    <a:bodyPr/>
                    <a:lstStyle/>
                    <a:p>
                      <a:pPr indent="45021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2060"/>
                          </a:solidFill>
                          <a:effectLst/>
                          <a:latin typeface="Arial Black" panose="020B0A04020102020204" pitchFamily="34" charset="0"/>
                          <a:ea typeface="Times New Roman"/>
                          <a:cs typeface="Times New Roman"/>
                        </a:rPr>
                        <a:t>Максимально допустимая недельная нагрузка</a:t>
                      </a:r>
                      <a:endParaRPr lang="ru-RU" sz="1400" dirty="0">
                        <a:solidFill>
                          <a:srgbClr val="00206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/>
                      <a:r>
                        <a:rPr lang="ru-RU" sz="1400" dirty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       </a:t>
                      </a:r>
                      <a:r>
                        <a:rPr lang="ru-RU" sz="1400" dirty="0" smtClean="0">
                          <a:solidFill>
                            <a:srgbClr val="002060"/>
                          </a:solidFill>
                          <a:latin typeface="Arial Black" panose="020B0A04020102020204" pitchFamily="34" charset="0"/>
                        </a:rPr>
                        <a:t>29</a:t>
                      </a:r>
                      <a:endParaRPr lang="ru-RU" sz="1400" dirty="0">
                        <a:solidFill>
                          <a:srgbClr val="002060"/>
                        </a:solidFill>
                        <a:latin typeface="Arial Black" panose="020B0A040201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11" name="Таблица 10">
            <a:extLst>
              <a:ext uri="{FF2B5EF4-FFF2-40B4-BE49-F238E27FC236}">
                <a16:creationId xmlns:a16="http://schemas.microsoft.com/office/drawing/2014/main" xmlns="" id="{10A6CF40-AA56-321B-0531-93EA27C429D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82837294"/>
              </p:ext>
            </p:extLst>
          </p:nvPr>
        </p:nvGraphicFramePr>
        <p:xfrm>
          <a:off x="57201" y="13315"/>
          <a:ext cx="7562654" cy="806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756265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Примерный учебный план </a:t>
                      </a:r>
                      <a:r>
                        <a:rPr lang="ru-RU" sz="1600" dirty="0" smtClean="0">
                          <a:effectLst/>
                          <a:latin typeface="Arial Black" panose="020B0A04020102020204" pitchFamily="34" charset="0"/>
                        </a:rPr>
                        <a:t>основного </a:t>
                      </a: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общего образования 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aseline="0" dirty="0">
                          <a:solidFill>
                            <a:srgbClr val="FF0000"/>
                          </a:solidFill>
                          <a:effectLst/>
                          <a:latin typeface="Arial Black" panose="020B0A04020102020204" pitchFamily="34" charset="0"/>
                        </a:rPr>
                        <a:t>5 класс </a:t>
                      </a:r>
                      <a:r>
                        <a:rPr lang="ru-RU" sz="1600" dirty="0">
                          <a:effectLst/>
                          <a:latin typeface="Arial Black" panose="020B0A04020102020204" pitchFamily="34" charset="0"/>
                        </a:rPr>
                        <a:t> (5-дневная учебная неделя)</a:t>
                      </a:r>
                    </a:p>
                    <a:p>
                      <a:pPr indent="45021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 </a:t>
                      </a: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909563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63228"/>
            <a:ext cx="6172200" cy="961616"/>
          </a:xfrm>
        </p:spPr>
        <p:txBody>
          <a:bodyPr>
            <a:normAutofit fontScale="90000"/>
          </a:bodyPr>
          <a:lstStyle/>
          <a:p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ПОЛУЧЕНИЕ ИНФОРМАЦИИ НА САЙТЕ </a:t>
            </a:r>
            <a:r>
              <a:rPr lang="en-US" sz="1800" b="1" dirty="0">
                <a:solidFill>
                  <a:srgbClr val="002060"/>
                </a:solidFill>
                <a:latin typeface="Arial Black" panose="020B0A04020102020204" pitchFamily="34" charset="0"/>
                <a:hlinkClick r:id="rId2"/>
              </a:rPr>
              <a:t>HTTPS://EDSOO.RU/</a:t>
            </a: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r>
              <a:rPr lang="ru-RU" sz="1800" b="1" dirty="0">
                <a:solidFill>
                  <a:srgbClr val="002060"/>
                </a:solidFill>
                <a:latin typeface="Arial Black" panose="020B0A04020102020204" pitchFamily="34" charset="0"/>
              </a:rPr>
              <a:t>«ЕДИНОЕ СОДЕРЖАНИЕ ОБЩЕГО ОБРАЗОВАНИЯ» </a:t>
            </a:r>
            <a: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  <a:t/>
            </a:r>
            <a:br>
              <a:rPr lang="ru-RU" sz="1800" dirty="0">
                <a:solidFill>
                  <a:srgbClr val="002060"/>
                </a:solidFill>
                <a:latin typeface="Arial Black" panose="020B0A04020102020204" pitchFamily="34" charset="0"/>
              </a:rPr>
            </a:br>
            <a:endParaRPr lang="ru-RU" sz="18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51" t="4277"/>
          <a:stretch/>
        </p:blipFill>
        <p:spPr bwMode="auto">
          <a:xfrm>
            <a:off x="1376903" y="2132856"/>
            <a:ext cx="6568899" cy="35103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5" y="914265"/>
            <a:ext cx="972107" cy="7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393886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hlinkClick r:id="rId2"/>
            <a:extLst>
              <a:ext uri="{FF2B5EF4-FFF2-40B4-BE49-F238E27FC236}">
                <a16:creationId xmlns:a16="http://schemas.microsoft.com/office/drawing/2014/main" xmlns="" id="{B7C80EC9-A93F-4AAC-80A7-3A79A0629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2075" y="-4102100"/>
            <a:ext cx="323850" cy="171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G:\УПРАВЛЕНИЕ общего образования\Киселева\Лого МОК куZбасс (1).png">
            <a:extLst>
              <a:ext uri="{FF2B5EF4-FFF2-40B4-BE49-F238E27FC236}">
                <a16:creationId xmlns:a16="http://schemas.microsoft.com/office/drawing/2014/main" xmlns="" id="{9F71F2B3-F292-4E5F-AEC5-FB1852064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812360" y="265800"/>
            <a:ext cx="1151288" cy="819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025" t="4574" r="24391" b="12864"/>
          <a:stretch/>
        </p:blipFill>
        <p:spPr bwMode="auto">
          <a:xfrm>
            <a:off x="92075" y="65108"/>
            <a:ext cx="4983981" cy="3233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040" r="17570" b="38697"/>
          <a:stretch/>
        </p:blipFill>
        <p:spPr bwMode="auto">
          <a:xfrm>
            <a:off x="3419872" y="3501008"/>
            <a:ext cx="5181422" cy="27748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910879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5900" y="1063229"/>
            <a:ext cx="5408358" cy="857250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70C0"/>
                </a:solidFill>
                <a:latin typeface="Arial Black" panose="020B0A04020102020204" pitchFamily="34" charset="0"/>
              </a:rPr>
              <a:t>СОЗДАНИЕ УСЛОВИЙ ДЛЯ ФОРМИРОВАНИЯ ФУНКЦИОНАЛЬНОЙ ГРАМОТНОСТИ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5900" y="2057401"/>
            <a:ext cx="6172200" cy="77753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определения ФГ : ФГОС НОО п.34.2</a:t>
            </a:r>
          </a:p>
          <a:p>
            <a:pPr marL="0" indent="0">
              <a:buNone/>
            </a:pP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>                               ФГОС ООО п.35.2</a:t>
            </a: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>
              <a:buNone/>
            </a:pPr>
            <a:endParaRPr lang="ru-RU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91275" y="907222"/>
            <a:ext cx="1007122" cy="739580"/>
          </a:xfrm>
          <a:prstGeom prst="rect">
            <a:avLst/>
          </a:prstGeom>
        </p:spPr>
      </p:pic>
      <p:sp>
        <p:nvSpPr>
          <p:cNvPr id="5" name="Объект 2"/>
          <p:cNvSpPr txBox="1">
            <a:spLocks/>
          </p:cNvSpPr>
          <p:nvPr/>
        </p:nvSpPr>
        <p:spPr>
          <a:xfrm>
            <a:off x="4842030" y="3158970"/>
            <a:ext cx="3024336" cy="2268252"/>
          </a:xfrm>
          <a:prstGeom prst="rect">
            <a:avLst/>
          </a:prstGeom>
        </p:spPr>
        <p:txBody>
          <a:bodyPr vert="horz" lIns="68580" tIns="34290" rIns="68580" bIns="34290" rtlCol="0">
            <a:normAutofit fontScale="625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ru-RU" sz="2400" u="sng" dirty="0">
                <a:solidFill>
                  <a:srgbClr val="002060"/>
                </a:solidFill>
                <a:latin typeface="Arial Black" panose="020B0A04020102020204" pitchFamily="34" charset="0"/>
              </a:rPr>
              <a:t>Учащиеся</a:t>
            </a:r>
          </a:p>
          <a:p>
            <a:pPr marL="257175" indent="-257175" defTabSz="6858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мотивационные мероприятия</a:t>
            </a:r>
          </a:p>
          <a:p>
            <a:pPr marL="0" indent="0" defTabSz="685800">
              <a:buNone/>
            </a:pPr>
            <a:endParaRPr lang="ru-RU" sz="24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57175" indent="-257175" defTabSz="685800">
              <a:buFontTx/>
              <a:buChar char="-"/>
            </a:pPr>
            <a:r>
              <a:rPr lang="ru-RU" sz="2400" dirty="0">
                <a:solidFill>
                  <a:srgbClr val="002060"/>
                </a:solidFill>
                <a:latin typeface="Arial Black" panose="020B0A04020102020204" pitchFamily="34" charset="0"/>
              </a:rPr>
              <a:t>формирование ФГ в урочной, внеурочной деятельности,                     в системе дополнительного образования  </a:t>
            </a:r>
          </a:p>
          <a:p>
            <a:pPr marL="257175" indent="-257175" defTabSz="685800">
              <a:buFontTx/>
              <a:buChar char="-"/>
            </a:pPr>
            <a:endParaRPr lang="ru-RU" sz="2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57175" indent="-257175" defTabSz="685800">
              <a:buFontTx/>
              <a:buChar char="-"/>
            </a:pPr>
            <a:endParaRPr lang="ru-RU" sz="2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57175" indent="-257175" defTabSz="685800">
              <a:buFontTx/>
              <a:buChar char="-"/>
            </a:pPr>
            <a:endParaRPr lang="ru-RU" sz="2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defTabSz="685800">
              <a:buNone/>
            </a:pPr>
            <a:endParaRPr lang="ru-RU" sz="2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1473399" y="3070537"/>
            <a:ext cx="2828571" cy="2734727"/>
          </a:xfrm>
          <a:prstGeom prst="rect">
            <a:avLst/>
          </a:prstGeom>
        </p:spPr>
        <p:txBody>
          <a:bodyPr vert="horz" lIns="68580" tIns="34290" rIns="68580" bIns="34290" rtlCol="0">
            <a:normAutofit fontScale="2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800">
              <a:buNone/>
            </a:pPr>
            <a:r>
              <a:rPr lang="ru-RU" sz="6600" u="sng" dirty="0">
                <a:solidFill>
                  <a:srgbClr val="002060"/>
                </a:solidFill>
                <a:latin typeface="Arial Black" panose="020B0A04020102020204" pitchFamily="34" charset="0"/>
              </a:rPr>
              <a:t>Педагогические работники</a:t>
            </a:r>
          </a:p>
          <a:p>
            <a:pPr marL="257175" indent="-257175" defTabSz="685800">
              <a:buFontTx/>
              <a:buChar char="-"/>
            </a:pPr>
            <a:r>
              <a:rPr lang="ru-RU" sz="6600" dirty="0">
                <a:solidFill>
                  <a:srgbClr val="002060"/>
                </a:solidFill>
                <a:latin typeface="Arial Black" panose="020B0A04020102020204" pitchFamily="34" charset="0"/>
              </a:rPr>
              <a:t>повышение профессиональных компетенций</a:t>
            </a:r>
          </a:p>
          <a:p>
            <a:pPr marL="0" indent="0" defTabSz="685800">
              <a:buNone/>
            </a:pPr>
            <a:endParaRPr lang="ru-RU" sz="42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257175" indent="-257175" defTabSz="685800">
              <a:buFontTx/>
              <a:buChar char="-"/>
            </a:pPr>
            <a:r>
              <a:rPr lang="ru-RU" sz="6600" dirty="0">
                <a:solidFill>
                  <a:srgbClr val="002060"/>
                </a:solidFill>
                <a:latin typeface="Arial Black" panose="020B0A04020102020204" pitchFamily="34" charset="0"/>
              </a:rPr>
              <a:t>включение в рабочие программы материалов                        с целью формирования и оценки уровня ФГ</a:t>
            </a:r>
          </a:p>
          <a:p>
            <a:pPr marL="0" indent="0" defTabSz="685800">
              <a:buNone/>
            </a:pPr>
            <a:endParaRPr lang="ru-RU" sz="60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defTabSz="685800">
              <a:buNone/>
            </a:pPr>
            <a:endParaRPr lang="ru-RU" sz="2100" dirty="0">
              <a:solidFill>
                <a:srgbClr val="002060"/>
              </a:solidFill>
              <a:latin typeface="Arial Black" panose="020B0A04020102020204" pitchFamily="34" charset="0"/>
            </a:endParaRPr>
          </a:p>
          <a:p>
            <a:pPr marL="0" indent="0" defTabSz="685800">
              <a:buNone/>
            </a:pPr>
            <a:endParaRPr lang="ru-RU" sz="2100" dirty="0">
              <a:solidFill>
                <a:srgbClr val="00206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29401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Номер слайда 16">
            <a:extLst>
              <a:ext uri="{FF2B5EF4-FFF2-40B4-BE49-F238E27FC236}">
                <a16:creationId xmlns:a16="http://schemas.microsoft.com/office/drawing/2014/main" xmlns="" id="{FC7E85EB-88CD-4A01-85B5-9CAA952E903D}"/>
              </a:ext>
            </a:extLst>
          </p:cNvPr>
          <p:cNvSpPr txBox="1">
            <a:spLocks noGrp="1"/>
          </p:cNvSpPr>
          <p:nvPr/>
        </p:nvSpPr>
        <p:spPr>
          <a:xfrm>
            <a:off x="7515225" y="5650416"/>
            <a:ext cx="485775" cy="273844"/>
          </a:xfrm>
          <a:prstGeom prst="rect">
            <a:avLst/>
          </a:prstGeom>
          <a:noFill/>
        </p:spPr>
        <p:txBody>
          <a:bodyPr lIns="68577" tIns="34289" rIns="68577" bIns="34289" anchor="ctr"/>
          <a:lstStyle/>
          <a:p>
            <a:pPr algn="r" defTabSz="514337">
              <a:defRPr/>
            </a:pPr>
            <a:fld id="{C818C87A-BB88-40BF-A308-03227C0B2C50}" type="slidenum">
              <a:rPr lang="ru-RU" sz="900" b="1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Calibri" pitchFamily="34" charset="0"/>
              </a:rPr>
              <a:pPr algn="r" defTabSz="514337">
                <a:defRPr/>
              </a:pPr>
              <a:t>8</a:t>
            </a:fld>
            <a:endParaRPr lang="ru-RU" sz="900" b="1" dirty="0"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cs typeface="Calibri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220EFAD1-4C7A-4EA8-84CB-82683D246F38}"/>
              </a:ext>
            </a:extLst>
          </p:cNvPr>
          <p:cNvSpPr txBox="1"/>
          <p:nvPr/>
        </p:nvSpPr>
        <p:spPr>
          <a:xfrm>
            <a:off x="1655676" y="1052737"/>
            <a:ext cx="4860540" cy="623246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68579" tIns="34289" rIns="68579" bIns="34289" rtlCol="0">
            <a:spAutoFit/>
          </a:bodyPr>
          <a:lstStyle/>
          <a:p>
            <a:pPr algn="ctr" defTabSz="685800"/>
            <a:r>
              <a:rPr lang="ru-RU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Циклограмма федеральных семинаров по функциональной грамотности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65D72D68-3307-487E-9715-8210E796AD8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39" t="18177" r="3432" b="6811"/>
          <a:stretch/>
        </p:blipFill>
        <p:spPr>
          <a:xfrm>
            <a:off x="1793372" y="1936147"/>
            <a:ext cx="5524784" cy="3295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8B7C35D-68B2-44BF-B060-EFC229B88CE3}"/>
              </a:ext>
            </a:extLst>
          </p:cNvPr>
          <p:cNvSpPr txBox="1"/>
          <p:nvPr/>
        </p:nvSpPr>
        <p:spPr>
          <a:xfrm>
            <a:off x="2364902" y="5348757"/>
            <a:ext cx="47788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defTabSz="685800"/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https://docs.google.com/spreadsheets/d/</a:t>
            </a:r>
            <a:r>
              <a:rPr lang="en-US" sz="1200" dirty="0">
                <a:solidFill>
                  <a:srgbClr val="4F81BD">
                    <a:lumMod val="75000"/>
                  </a:srgbClr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1aB2uwb214JGc9y3jaAZM8YcKPRNJ1FWgsgVTgx-zyUs</a:t>
            </a:r>
            <a:r>
              <a:rPr lang="en-US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hlinkClick r:id="rId4"/>
              </a:rPr>
              <a:t>/edit#gid=1161341563</a:t>
            </a:r>
            <a:r>
              <a:rPr lang="ru-RU" sz="120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48265" y="914265"/>
            <a:ext cx="972107" cy="71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10466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2002</TotalTime>
  <Words>289</Words>
  <Application>Microsoft Office PowerPoint</Application>
  <PresentationFormat>Экран (4:3)</PresentationFormat>
  <Paragraphs>116</Paragraphs>
  <Slides>8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Тема Office</vt:lpstr>
      <vt:lpstr>2_Тема Office</vt:lpstr>
      <vt:lpstr>3_Тема Office</vt:lpstr>
      <vt:lpstr>4_Тема Office</vt:lpstr>
      <vt:lpstr>ОСНОВНАЯ ОБРАЗОВАТЕЛЬНАЯ ПРОГРАММА</vt:lpstr>
      <vt:lpstr>ОСНОВНАЯ ОБРАЗОВАТЕЛЬНАЯ ПРОГРАММА</vt:lpstr>
      <vt:lpstr>Слайд 3</vt:lpstr>
      <vt:lpstr>Слайд 4</vt:lpstr>
      <vt:lpstr>ПОЛУЧЕНИЕ ИНФОРМАЦИИ НА САЙТЕ HTTPS://EDSOO.RU/ «ЕДИНОЕ СОДЕРЖАНИЕ ОБЩЕГО ОБРАЗОВАНИЯ»  </vt:lpstr>
      <vt:lpstr>Слайд 6</vt:lpstr>
      <vt:lpstr>СОЗДАНИЕ УСЛОВИЙ ДЛЯ ФОРМИРОВАНИЯ ФУНКЦИОНАЛЬНОЙ ГРАМОТНОСТИ 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Гераськина</dc:creator>
  <cp:lastModifiedBy>КМЦ</cp:lastModifiedBy>
  <cp:revision>118</cp:revision>
  <cp:lastPrinted>2022-05-12T01:50:08Z</cp:lastPrinted>
  <dcterms:created xsi:type="dcterms:W3CDTF">2022-02-14T02:56:54Z</dcterms:created>
  <dcterms:modified xsi:type="dcterms:W3CDTF">2022-05-30T08:26:42Z</dcterms:modified>
</cp:coreProperties>
</file>